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69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gn15401@gmail.com" userId="d0d477fd1ffd970c" providerId="LiveId" clId="{2E1E9019-56AE-4D94-AF08-28BBF8394F89}"/>
    <pc:docChg chg="modSld">
      <pc:chgData name="gngn15401@gmail.com" userId="d0d477fd1ffd970c" providerId="LiveId" clId="{2E1E9019-56AE-4D94-AF08-28BBF8394F89}" dt="2021-06-20T14:18:23.290" v="86" actId="1076"/>
      <pc:docMkLst>
        <pc:docMk/>
      </pc:docMkLst>
      <pc:sldChg chg="modSp mod">
        <pc:chgData name="gngn15401@gmail.com" userId="d0d477fd1ffd970c" providerId="LiveId" clId="{2E1E9019-56AE-4D94-AF08-28BBF8394F89}" dt="2021-06-20T13:00:55.930" v="24" actId="20577"/>
        <pc:sldMkLst>
          <pc:docMk/>
          <pc:sldMk cId="0" sldId="258"/>
        </pc:sldMkLst>
        <pc:spChg chg="mod">
          <ac:chgData name="gngn15401@gmail.com" userId="d0d477fd1ffd970c" providerId="LiveId" clId="{2E1E9019-56AE-4D94-AF08-28BBF8394F89}" dt="2021-06-20T13:00:55.930" v="24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01:41.419" v="31" actId="20577"/>
        <pc:sldMkLst>
          <pc:docMk/>
          <pc:sldMk cId="0" sldId="259"/>
        </pc:sldMkLst>
        <pc:spChg chg="mod">
          <ac:chgData name="gngn15401@gmail.com" userId="d0d477fd1ffd970c" providerId="LiveId" clId="{2E1E9019-56AE-4D94-AF08-28BBF8394F89}" dt="2021-06-20T13:01:41.419" v="3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 mod">
        <pc:chgData name="gngn15401@gmail.com" userId="d0d477fd1ffd970c" providerId="LiveId" clId="{2E1E9019-56AE-4D94-AF08-28BBF8394F89}" dt="2021-06-20T13:10:31.071" v="84" actId="14100"/>
        <pc:sldMkLst>
          <pc:docMk/>
          <pc:sldMk cId="0" sldId="263"/>
        </pc:sldMkLst>
        <pc:spChg chg="mod">
          <ac:chgData name="gngn15401@gmail.com" userId="d0d477fd1ffd970c" providerId="LiveId" clId="{2E1E9019-56AE-4D94-AF08-28BBF8394F89}" dt="2021-06-20T13:10:16.437" v="80" actId="107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gngn15401@gmail.com" userId="d0d477fd1ffd970c" providerId="LiveId" clId="{2E1E9019-56AE-4D94-AF08-28BBF8394F89}" dt="2021-06-20T13:10:23.566" v="82" actId="1076"/>
          <ac:spMkLst>
            <pc:docMk/>
            <pc:sldMk cId="0" sldId="263"/>
            <ac:spMk id="142" creationId="{00000000-0000-0000-0000-000000000000}"/>
          </ac:spMkLst>
        </pc:spChg>
        <pc:picChg chg="mod">
          <ac:chgData name="gngn15401@gmail.com" userId="d0d477fd1ffd970c" providerId="LiveId" clId="{2E1E9019-56AE-4D94-AF08-28BBF8394F89}" dt="2021-06-20T13:10:31.071" v="84" actId="14100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gngn15401@gmail.com" userId="d0d477fd1ffd970c" providerId="LiveId" clId="{2E1E9019-56AE-4D94-AF08-28BBF8394F89}" dt="2021-06-20T13:10:27.560" v="83" actId="1076"/>
          <ac:picMkLst>
            <pc:docMk/>
            <pc:sldMk cId="0" sldId="263"/>
            <ac:picMk id="144" creationId="{00000000-0000-0000-0000-000000000000}"/>
          </ac:picMkLst>
        </pc:picChg>
      </pc:sldChg>
      <pc:sldChg chg="modSp mod">
        <pc:chgData name="gngn15401@gmail.com" userId="d0d477fd1ffd970c" providerId="LiveId" clId="{2E1E9019-56AE-4D94-AF08-28BBF8394F89}" dt="2021-06-20T14:18:23.290" v="86" actId="1076"/>
        <pc:sldMkLst>
          <pc:docMk/>
          <pc:sldMk cId="1827844435" sldId="275"/>
        </pc:sldMkLst>
        <pc:picChg chg="mod">
          <ac:chgData name="gngn15401@gmail.com" userId="d0d477fd1ffd970c" providerId="LiveId" clId="{2E1E9019-56AE-4D94-AF08-28BBF8394F89}" dt="2021-06-20T14:18:23.290" v="86" actId="1076"/>
          <ac:picMkLst>
            <pc:docMk/>
            <pc:sldMk cId="1827844435" sldId="275"/>
            <ac:picMk id="5" creationId="{BA12E517-4CAC-4789-9D5E-82B172FABB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0ab352c32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0ab352c32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ab352c32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ab352c32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ab352c32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ab352c32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0ab352c32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0ab352c32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2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ab352c3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ab352c3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ab352c3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0ab352c3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ab352c32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ab352c32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ab352c32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ab352c32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ab352c32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ab352c32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b352c32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ab352c32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ab352c32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ab352c32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ab352c32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ab352c32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ab352c32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ab352c32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330817" y="601723"/>
            <a:ext cx="64779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Rockwel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30818" y="2793055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35762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278845" y="-678351"/>
            <a:ext cx="2588100" cy="6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703745" y="1740880"/>
            <a:ext cx="3495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155444" y="-472820"/>
            <a:ext cx="3495000" cy="5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330817" y="1317098"/>
            <a:ext cx="64824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ckwel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330817" y="2793853"/>
            <a:ext cx="6482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086913" y="603667"/>
            <a:ext cx="697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85498" y="1508158"/>
            <a:ext cx="33666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90605" y="1513007"/>
            <a:ext cx="33666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85393" y="603122"/>
            <a:ext cx="6971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85393" y="1514662"/>
            <a:ext cx="336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1085393" y="2118202"/>
            <a:ext cx="33666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92019" y="1517252"/>
            <a:ext cx="3366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  <a:defRPr sz="17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92019" y="2116118"/>
            <a:ext cx="33666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3503" y="599230"/>
            <a:ext cx="2221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ckwel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3547743" y="599231"/>
            <a:ext cx="4509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1083503" y="2404118"/>
            <a:ext cx="22215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5608040" y="361628"/>
            <a:ext cx="3055950" cy="3861900"/>
            <a:chOff x="7477387" y="482170"/>
            <a:chExt cx="4074600" cy="5149200"/>
          </a:xfrm>
        </p:grpSpPr>
        <p:sp>
          <p:nvSpPr>
            <p:cNvPr id="66" name="Google Shape;66;p10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blipFill rotWithShape="1">
              <a:blip r:embed="rId2">
                <a:alphaModFix amt="30000"/>
              </a:blip>
              <a:tile tx="0" ty="0" sx="100000" sy="100000" flip="none" algn="ctr"/>
            </a:blip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ap="flat" cmpd="sng">
              <a:solidFill>
                <a:srgbClr val="3D35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088404" y="847134"/>
            <a:ext cx="41493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093292" y="841906"/>
            <a:ext cx="2093400" cy="28998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087747" y="2294700"/>
            <a:ext cx="41433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085537" y="4102392"/>
            <a:ext cx="4145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85537" y="238980"/>
            <a:ext cx="4155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696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6968400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84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857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431559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88684" y="246980"/>
            <a:ext cx="42201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60045" y="599230"/>
            <a:ext cx="608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2716718"/>
            <a:ext cx="9144000" cy="1879500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54545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"/>
          <p:cNvCxnSpPr/>
          <p:nvPr/>
        </p:nvCxnSpPr>
        <p:spPr>
          <a:xfrm>
            <a:off x="0" y="460360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w-hkt.blogspot.com/2019/05/java-gridbag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oracle.com/en/java/javase/11/docs/api/java.desktop/javax/sound/sampled/UnsupportedAudioFileException.html" TargetMode="External"/><Relationship Id="rId4" Type="http://schemas.openxmlformats.org/officeDocument/2006/relationships/hyperlink" Target="http://tw.gitbook.net/java/java_networking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30825" y="601725"/>
            <a:ext cx="6477900" cy="1820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神經衰弱</a:t>
            </a:r>
            <a:r>
              <a:rPr lang="zh-TW" altLang="en-US" dirty="0"/>
              <a:t>   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30825" y="2793044"/>
            <a:ext cx="6477900" cy="155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組長:   ACS108128   楊斌翔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ACS108132   黃柏榕</a:t>
            </a:r>
            <a:endParaRPr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ACS108140   呂柏謙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DA5204-D306-4ED4-A463-3508C8740634}"/>
              </a:ext>
            </a:extLst>
          </p:cNvPr>
          <p:cNvSpPr txBox="1"/>
          <p:nvPr/>
        </p:nvSpPr>
        <p:spPr>
          <a:xfrm>
            <a:off x="6310490" y="2222597"/>
            <a:ext cx="1769169" cy="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Rockwell" panose="02060603020205020403" pitchFamily="18" charset="0"/>
              </a:rPr>
              <a:t>第九組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75600" y="3216775"/>
            <a:ext cx="3056700" cy="79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讀取client端所傳出的訊息並依照訊息種類不同執行不同的行動</a:t>
            </a: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91350"/>
            <a:ext cx="5112636" cy="4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/>
              <a:t>程式碼介紹</a:t>
            </a:r>
            <a:endParaRPr dirty="0"/>
          </a:p>
        </p:txBody>
      </p:sp>
      <p:sp>
        <p:nvSpPr>
          <p:cNvPr id="159" name="Google Shape;159;p23"/>
          <p:cNvSpPr/>
          <p:nvPr/>
        </p:nvSpPr>
        <p:spPr>
          <a:xfrm>
            <a:off x="385775" y="1307200"/>
            <a:ext cx="4982700" cy="79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17900" y="2164550"/>
            <a:ext cx="4950600" cy="2795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/>
          <p:cNvCxnSpPr>
            <a:stCxn id="160" idx="3"/>
            <a:endCxn id="156" idx="1"/>
          </p:cNvCxnSpPr>
          <p:nvPr/>
        </p:nvCxnSpPr>
        <p:spPr>
          <a:xfrm>
            <a:off x="5368500" y="3562400"/>
            <a:ext cx="407100" cy="51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C28C7F2-D346-4968-8987-E5B35BC9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0" y="1471720"/>
            <a:ext cx="2878862" cy="398229"/>
          </a:xfrm>
          <a:prstGeom prst="rect">
            <a:avLst/>
          </a:prstGeom>
        </p:spPr>
      </p:pic>
      <p:cxnSp>
        <p:nvCxnSpPr>
          <p:cNvPr id="10" name="Google Shape;170;p24">
            <a:extLst>
              <a:ext uri="{FF2B5EF4-FFF2-40B4-BE49-F238E27FC236}">
                <a16:creationId xmlns:a16="http://schemas.microsoft.com/office/drawing/2014/main" id="{85F26090-1B53-4B9B-9EEB-5081496A459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8475" y="1670835"/>
            <a:ext cx="407125" cy="329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3600" dirty="0"/>
              <a:t>Client</a:t>
            </a:r>
            <a:r>
              <a:rPr lang="zh-TW" altLang="en-US" sz="3600" dirty="0"/>
              <a:t>端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808403" y="3269925"/>
            <a:ext cx="2256000" cy="55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版面配置</a:t>
            </a:r>
            <a:endParaRPr dirty="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4750" cy="31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175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rot="10800000" flipH="1">
            <a:off x="2239575" y="1650100"/>
            <a:ext cx="1886100" cy="1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2625325" y="1875225"/>
            <a:ext cx="1532400" cy="4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336000" y="2014550"/>
            <a:ext cx="1821600" cy="16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4"/>
          <p:cNvSpPr/>
          <p:nvPr/>
        </p:nvSpPr>
        <p:spPr>
          <a:xfrm>
            <a:off x="471500" y="3171825"/>
            <a:ext cx="6105000" cy="1103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>
            <a:stCxn id="174" idx="3"/>
          </p:cNvCxnSpPr>
          <p:nvPr/>
        </p:nvCxnSpPr>
        <p:spPr>
          <a:xfrm rot="10800000" flipH="1">
            <a:off x="6576500" y="3546975"/>
            <a:ext cx="324300" cy="176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連接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635025" y="2258700"/>
            <a:ext cx="3372000" cy="62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zh-TW" dirty="0"/>
              <a:t>傳送連線資訊給server端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00" y="1106900"/>
            <a:ext cx="33718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567925" y="2110975"/>
            <a:ext cx="182100" cy="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25" y="1106900"/>
            <a:ext cx="3580200" cy="311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74ECAB2-B1B8-469B-AB3B-98297318D136}"/>
              </a:ext>
            </a:extLst>
          </p:cNvPr>
          <p:cNvCxnSpPr/>
          <p:nvPr/>
        </p:nvCxnSpPr>
        <p:spPr>
          <a:xfrm flipV="1">
            <a:off x="3218121" y="1793358"/>
            <a:ext cx="1495646" cy="630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BB84DC-6B4D-4667-9E7C-454965E8A158}"/>
              </a:ext>
            </a:extLst>
          </p:cNvPr>
          <p:cNvCxnSpPr/>
          <p:nvPr/>
        </p:nvCxnSpPr>
        <p:spPr>
          <a:xfrm flipV="1">
            <a:off x="3459126" y="1984744"/>
            <a:ext cx="1254641" cy="5870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/>
              <a:t>遊戲區域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11256" y="1152475"/>
            <a:ext cx="2221043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卡牌顯示</a:t>
            </a:r>
            <a:r>
              <a:rPr lang="zh-TW" altLang="zh-TW" sz="1400" dirty="0"/>
              <a:t>，</a:t>
            </a:r>
            <a:r>
              <a:rPr lang="zh-TW" altLang="en-US" b="1" dirty="0"/>
              <a:t>圖片與按鈕位置相同</a:t>
            </a:r>
            <a:endParaRPr lang="en-US" altLang="zh-TW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altLang="en-US" b="1" dirty="0"/>
              <a:t>卡牌位置</a:t>
            </a:r>
            <a:r>
              <a:rPr lang="zh-TW" altLang="zh-TW" sz="1400" dirty="0"/>
              <a:t>，</a:t>
            </a:r>
            <a:r>
              <a:rPr lang="zh-TW" altLang="en-US" sz="1400" dirty="0"/>
              <a:t>不同</a:t>
            </a:r>
            <a:r>
              <a:rPr lang="en-US" altLang="zh-TW" sz="1400" dirty="0"/>
              <a:t>level</a:t>
            </a:r>
            <a:r>
              <a:rPr lang="zh-TW" altLang="en-US" sz="1400" dirty="0"/>
              <a:t>位置不同</a:t>
            </a:r>
            <a:endParaRPr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49F413-BCF9-4019-8B06-D236E3F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" y="1387856"/>
            <a:ext cx="1771230" cy="24153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B933E2-02CF-43AF-810D-D0531DE31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2" y="1377740"/>
            <a:ext cx="4530332" cy="24455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9844D4-0832-4982-A4E1-55C9FC672189}"/>
              </a:ext>
            </a:extLst>
          </p:cNvPr>
          <p:cNvSpPr/>
          <p:nvPr/>
        </p:nvSpPr>
        <p:spPr>
          <a:xfrm>
            <a:off x="2218660" y="1913600"/>
            <a:ext cx="3816000" cy="2908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8864C7-A4F4-46FD-915C-B770DE737432}"/>
              </a:ext>
            </a:extLst>
          </p:cNvPr>
          <p:cNvCxnSpPr>
            <a:stCxn id="8" idx="3"/>
          </p:cNvCxnSpPr>
          <p:nvPr/>
        </p:nvCxnSpPr>
        <p:spPr>
          <a:xfrm flipV="1">
            <a:off x="6034660" y="1623237"/>
            <a:ext cx="576597" cy="435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0CA289F-1491-40D2-A5AD-B4A547D8A5DC}"/>
              </a:ext>
            </a:extLst>
          </p:cNvPr>
          <p:cNvSpPr/>
          <p:nvPr/>
        </p:nvSpPr>
        <p:spPr>
          <a:xfrm>
            <a:off x="2218660" y="2204484"/>
            <a:ext cx="3158883" cy="61854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E1E1532-9EB7-4E12-8621-3EE40CF310CA}"/>
              </a:ext>
            </a:extLst>
          </p:cNvPr>
          <p:cNvCxnSpPr>
            <a:cxnSpLocks/>
          </p:cNvCxnSpPr>
          <p:nvPr/>
        </p:nvCxnSpPr>
        <p:spPr>
          <a:xfrm flipV="1">
            <a:off x="5384800" y="2494847"/>
            <a:ext cx="1226456" cy="37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74;p24">
            <a:extLst>
              <a:ext uri="{FF2B5EF4-FFF2-40B4-BE49-F238E27FC236}">
                <a16:creationId xmlns:a16="http://schemas.microsoft.com/office/drawing/2014/main" id="{6F43D86D-9EFF-4B6E-8810-B9D8BBBAB38A}"/>
              </a:ext>
            </a:extLst>
          </p:cNvPr>
          <p:cNvSpPr/>
          <p:nvPr/>
        </p:nvSpPr>
        <p:spPr>
          <a:xfrm>
            <a:off x="2218659" y="2198888"/>
            <a:ext cx="3166141" cy="618545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75;p24">
            <a:extLst>
              <a:ext uri="{FF2B5EF4-FFF2-40B4-BE49-F238E27FC236}">
                <a16:creationId xmlns:a16="http://schemas.microsoft.com/office/drawing/2014/main" id="{31A2197A-8E4B-414D-8B7A-06E22AC806F4}"/>
              </a:ext>
            </a:extLst>
          </p:cNvPr>
          <p:cNvCxnSpPr>
            <a:cxnSpLocks/>
          </p:cNvCxnSpPr>
          <p:nvPr/>
        </p:nvCxnSpPr>
        <p:spPr>
          <a:xfrm flipV="1">
            <a:off x="5377543" y="2489772"/>
            <a:ext cx="1240970" cy="42373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1F3AE-6590-4E43-A684-BDF68456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背景設置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E0E88-E0AE-44A3-AD5E-097164F9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43" y="3558827"/>
            <a:ext cx="2198531" cy="897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48AC3C-C626-4C5B-BC6B-E14497D8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12" y="3039798"/>
            <a:ext cx="1960890" cy="19355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2C108B-DE1D-4AB0-94F2-09A50693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6" y="1290041"/>
            <a:ext cx="3688400" cy="27187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928D298-F7F1-41DC-BBEA-78EE6AE41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61" y="1290041"/>
            <a:ext cx="3456042" cy="174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D622C6-8428-4648-AACE-B63C0ABA7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98" y="3483945"/>
            <a:ext cx="1667108" cy="118126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5AC0E3-394C-4FC9-AB8E-8F15F472A532}"/>
              </a:ext>
            </a:extLst>
          </p:cNvPr>
          <p:cNvSpPr txBox="1"/>
          <p:nvPr/>
        </p:nvSpPr>
        <p:spPr>
          <a:xfrm>
            <a:off x="466387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Rockwell" panose="02060603020205020403" pitchFamily="18" charset="0"/>
              </a:rPr>
              <a:t>BGM</a:t>
            </a:r>
            <a:endParaRPr lang="zh-TW" altLang="en-US" sz="2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19AFB5-263C-4632-9FD1-7F65FBFFF4C5}"/>
              </a:ext>
            </a:extLst>
          </p:cNvPr>
          <p:cNvSpPr txBox="1"/>
          <p:nvPr/>
        </p:nvSpPr>
        <p:spPr>
          <a:xfrm>
            <a:off x="5455600" y="851388"/>
            <a:ext cx="36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背景色</a:t>
            </a:r>
          </a:p>
        </p:txBody>
      </p:sp>
    </p:spTree>
    <p:extLst>
      <p:ext uri="{BB962C8B-B14F-4D97-AF65-F5344CB8AC3E}">
        <p14:creationId xmlns:p14="http://schemas.microsoft.com/office/powerpoint/2010/main" val="12088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E649-7B42-4C19-818C-E0CABE6C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遊戲控制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D0844D-2501-4694-9911-7BD1BA91E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9534" y="2162297"/>
            <a:ext cx="2110883" cy="783772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不同難度會顯示不同數量的卡牌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124C6B-2B12-462E-A44D-5A8C2A76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34" y="1181100"/>
            <a:ext cx="2440434" cy="3364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78FF89-F2EB-40F5-ACA3-BF28CD04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45" y="1181100"/>
            <a:ext cx="2576643" cy="6222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1D2D46-E579-45DA-A3F7-C2568CB55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48" y="3340117"/>
            <a:ext cx="3962953" cy="8716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8FF22-E053-425D-9FFF-E19BB7ABE9DA}"/>
              </a:ext>
            </a:extLst>
          </p:cNvPr>
          <p:cNvSpPr/>
          <p:nvPr/>
        </p:nvSpPr>
        <p:spPr>
          <a:xfrm>
            <a:off x="4076974" y="3340117"/>
            <a:ext cx="3962953" cy="897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1FB888-B0D7-4F7F-94F1-0B6A5BF8C9E6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5984976" y="2946069"/>
            <a:ext cx="73475" cy="394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1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06D67-6CB1-4392-8792-DC9C27E8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玩家狀態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CD521C-A476-40A6-AAE8-F096FA1B5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2BFB3-E9EF-47AE-81BB-EAB8C2D1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2" y="1162027"/>
            <a:ext cx="3380231" cy="1859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E3E604-F69A-4D7B-AE70-DD462583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" y="3180680"/>
            <a:ext cx="4643270" cy="9691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24F4E7-CEDF-4BF1-A561-4B4C42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8329"/>
            <a:ext cx="1998913" cy="927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21319-162B-410C-AB36-2D0A04EC7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146916"/>
            <a:ext cx="1998913" cy="887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1B7F93-E943-43FC-A7D3-BD075C112344}"/>
              </a:ext>
            </a:extLst>
          </p:cNvPr>
          <p:cNvSpPr/>
          <p:nvPr/>
        </p:nvSpPr>
        <p:spPr>
          <a:xfrm>
            <a:off x="756000" y="1320793"/>
            <a:ext cx="3214433" cy="1545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B7DEDC-77B2-4A55-82AA-741E45F4C365}"/>
              </a:ext>
            </a:extLst>
          </p:cNvPr>
          <p:cNvCxnSpPr>
            <a:cxnSpLocks/>
          </p:cNvCxnSpPr>
          <p:nvPr/>
        </p:nvCxnSpPr>
        <p:spPr>
          <a:xfrm flipV="1">
            <a:off x="3970433" y="1573028"/>
            <a:ext cx="601567" cy="256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4;p24">
            <a:extLst>
              <a:ext uri="{FF2B5EF4-FFF2-40B4-BE49-F238E27FC236}">
                <a16:creationId xmlns:a16="http://schemas.microsoft.com/office/drawing/2014/main" id="{1A055804-6AFF-4450-AD58-F3D4225C2755}"/>
              </a:ext>
            </a:extLst>
          </p:cNvPr>
          <p:cNvSpPr/>
          <p:nvPr/>
        </p:nvSpPr>
        <p:spPr>
          <a:xfrm>
            <a:off x="590202" y="3170824"/>
            <a:ext cx="4643270" cy="93838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5;p24">
            <a:extLst>
              <a:ext uri="{FF2B5EF4-FFF2-40B4-BE49-F238E27FC236}">
                <a16:creationId xmlns:a16="http://schemas.microsoft.com/office/drawing/2014/main" id="{943807DD-5245-4BE2-8267-E47690F3442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24635" y="2590824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775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E1ABB-7820-4173-AB7D-C29E81E1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聊天介面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D3DF0-BCAA-4187-B38A-26EC05BF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9656" y="3563257"/>
            <a:ext cx="4862643" cy="1005618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傳送訊息給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zh-TW" altLang="zh-TW" sz="1600" dirty="0"/>
              <a:t>，</a:t>
            </a:r>
            <a:r>
              <a:rPr lang="en-US" altLang="zh-TW" sz="1600" dirty="0"/>
              <a:t>serve</a:t>
            </a:r>
            <a:r>
              <a:rPr lang="zh-TW" altLang="en-US" sz="1600" dirty="0"/>
              <a:t>端再廣撥給全部的</a:t>
            </a:r>
            <a:r>
              <a:rPr lang="en-US" altLang="zh-TW" sz="1600" dirty="0"/>
              <a:t>client</a:t>
            </a:r>
            <a:r>
              <a:rPr lang="zh-TW" altLang="zh-TW" sz="1600" dirty="0"/>
              <a:t> ，</a:t>
            </a:r>
            <a:r>
              <a:rPr lang="en-US" altLang="zh-TW" sz="1600" dirty="0"/>
              <a:t>client</a:t>
            </a:r>
            <a:r>
              <a:rPr lang="zh-TW" altLang="en-US" sz="1600" dirty="0"/>
              <a:t>將接收到的訊息顯示再</a:t>
            </a:r>
            <a:r>
              <a:rPr lang="en-US" altLang="zh-TW" sz="1600" dirty="0" err="1"/>
              <a:t>chatbox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D1508-2867-4967-B65B-C30A9A2A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9" y="1017450"/>
            <a:ext cx="3389767" cy="4033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071FE2-CBD1-4908-8C39-9DC833C1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82" y="1152475"/>
            <a:ext cx="2735618" cy="14099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38A5D9-4E3F-42B9-8F28-92C5FBCF9EF2}"/>
              </a:ext>
            </a:extLst>
          </p:cNvPr>
          <p:cNvSpPr/>
          <p:nvPr/>
        </p:nvSpPr>
        <p:spPr>
          <a:xfrm>
            <a:off x="239130" y="4126049"/>
            <a:ext cx="3186242" cy="9249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E36E3C-1AF5-4B1A-AC23-0BF805F20E36}"/>
              </a:ext>
            </a:extLst>
          </p:cNvPr>
          <p:cNvCxnSpPr>
            <a:cxnSpLocks/>
          </p:cNvCxnSpPr>
          <p:nvPr/>
        </p:nvCxnSpPr>
        <p:spPr>
          <a:xfrm flipV="1">
            <a:off x="3425372" y="3991024"/>
            <a:ext cx="544285" cy="577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5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E6A42-F408-4522-A3A2-57B04FC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翻牌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B5DAC2-2036-45C3-BF0D-59FFB37F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6857" y="1382587"/>
            <a:ext cx="1045029" cy="444096"/>
          </a:xfrm>
        </p:spPr>
        <p:txBody>
          <a:bodyPr>
            <a:normAutofit lnSpcReduction="10000"/>
          </a:bodyPr>
          <a:lstStyle/>
          <a:p>
            <a:pPr marL="133350" indent="0">
              <a:buNone/>
            </a:pPr>
            <a:r>
              <a:rPr lang="zh-TW" altLang="en-US" dirty="0"/>
              <a:t>翻兩張牌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02219-5C59-4039-B8C5-5C8EE8F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603764" cy="3416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A74F7D-DDA5-4B46-8F19-AC6B1883AA70}"/>
              </a:ext>
            </a:extLst>
          </p:cNvPr>
          <p:cNvSpPr/>
          <p:nvPr/>
        </p:nvSpPr>
        <p:spPr>
          <a:xfrm>
            <a:off x="311701" y="1152475"/>
            <a:ext cx="1979861" cy="1285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882F471-DCBF-4109-809D-8C1D255AA47D}"/>
              </a:ext>
            </a:extLst>
          </p:cNvPr>
          <p:cNvCxnSpPr>
            <a:cxnSpLocks/>
          </p:cNvCxnSpPr>
          <p:nvPr/>
        </p:nvCxnSpPr>
        <p:spPr>
          <a:xfrm flipV="1">
            <a:off x="2291562" y="1654629"/>
            <a:ext cx="2280438" cy="173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74;p24">
            <a:extLst>
              <a:ext uri="{FF2B5EF4-FFF2-40B4-BE49-F238E27FC236}">
                <a16:creationId xmlns:a16="http://schemas.microsoft.com/office/drawing/2014/main" id="{443B922D-886D-44AD-9406-A1F2C3753015}"/>
              </a:ext>
            </a:extLst>
          </p:cNvPr>
          <p:cNvSpPr/>
          <p:nvPr/>
        </p:nvSpPr>
        <p:spPr>
          <a:xfrm>
            <a:off x="306101" y="2471363"/>
            <a:ext cx="3603764" cy="97577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75;p24">
            <a:extLst>
              <a:ext uri="{FF2B5EF4-FFF2-40B4-BE49-F238E27FC236}">
                <a16:creationId xmlns:a16="http://schemas.microsoft.com/office/drawing/2014/main" id="{4185F09D-96E7-48A6-80FB-DDAD4791348F}"/>
              </a:ext>
            </a:extLst>
          </p:cNvPr>
          <p:cNvCxnSpPr>
            <a:cxnSpLocks/>
          </p:cNvCxnSpPr>
          <p:nvPr/>
        </p:nvCxnSpPr>
        <p:spPr>
          <a:xfrm flipV="1">
            <a:off x="3924636" y="2438400"/>
            <a:ext cx="647364" cy="593896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556DD-7C5F-491C-AA54-98908663FA66}"/>
              </a:ext>
            </a:extLst>
          </p:cNvPr>
          <p:cNvSpPr txBox="1"/>
          <p:nvPr/>
        </p:nvSpPr>
        <p:spPr>
          <a:xfrm>
            <a:off x="4571999" y="2249714"/>
            <a:ext cx="2206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bg1"/>
                </a:solidFill>
              </a:rPr>
              <a:t>比較兩張牌是否相同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189755-C1AB-4273-AC9C-2322195F18CF}"/>
              </a:ext>
            </a:extLst>
          </p:cNvPr>
          <p:cNvSpPr/>
          <p:nvPr/>
        </p:nvSpPr>
        <p:spPr>
          <a:xfrm>
            <a:off x="306101" y="3512457"/>
            <a:ext cx="1580756" cy="108938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CA6A58-843C-4899-A453-394138B9DDE6}"/>
              </a:ext>
            </a:extLst>
          </p:cNvPr>
          <p:cNvCxnSpPr>
            <a:stCxn id="16" idx="3"/>
          </p:cNvCxnSpPr>
          <p:nvPr/>
        </p:nvCxnSpPr>
        <p:spPr>
          <a:xfrm flipV="1">
            <a:off x="1886857" y="3940629"/>
            <a:ext cx="2612572" cy="1165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2F0681-586A-49B5-893E-D325AC288BB3}"/>
              </a:ext>
            </a:extLst>
          </p:cNvPr>
          <p:cNvSpPr txBox="1"/>
          <p:nvPr/>
        </p:nvSpPr>
        <p:spPr>
          <a:xfrm>
            <a:off x="4499429" y="3766457"/>
            <a:ext cx="1792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蓋牌</a:t>
            </a:r>
          </a:p>
        </p:txBody>
      </p:sp>
    </p:spTree>
    <p:extLst>
      <p:ext uri="{BB962C8B-B14F-4D97-AF65-F5344CB8AC3E}">
        <p14:creationId xmlns:p14="http://schemas.microsoft.com/office/powerpoint/2010/main" val="3444046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88639-A424-4E2F-9B06-9878A4E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遊戲結束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076BE8-25BD-46CF-9AAB-AA006E982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3350" indent="0">
              <a:buNone/>
            </a:pPr>
            <a:r>
              <a:rPr lang="en-US" altLang="zh-TW" sz="2400" dirty="0"/>
              <a:t>Server</a:t>
            </a:r>
            <a:r>
              <a:rPr lang="zh-TW" altLang="en-US" sz="2400" dirty="0"/>
              <a:t>端判斷遊戲結束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12E517-4CAC-4789-9D5E-82B172FA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91" y="2688852"/>
            <a:ext cx="2271957" cy="138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956D15-C31E-47C2-9C3F-30C67369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89" y="1305346"/>
            <a:ext cx="1736323" cy="27873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657243-09AE-442C-B2BF-D8761447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5" y="1745410"/>
            <a:ext cx="3831735" cy="12021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1C99086-CBE0-4784-94D2-1A264153A578}"/>
              </a:ext>
            </a:extLst>
          </p:cNvPr>
          <p:cNvSpPr/>
          <p:nvPr/>
        </p:nvSpPr>
        <p:spPr>
          <a:xfrm>
            <a:off x="4415590" y="1305346"/>
            <a:ext cx="1651382" cy="13936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C4E3FD6-D98B-41B4-9164-8C1B99EC762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066972" y="1466929"/>
            <a:ext cx="449942" cy="535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3F7E75-10EC-4B5B-AB26-7486671F6677}"/>
              </a:ext>
            </a:extLst>
          </p:cNvPr>
          <p:cNvSpPr txBox="1"/>
          <p:nvPr/>
        </p:nvSpPr>
        <p:spPr>
          <a:xfrm>
            <a:off x="6516914" y="1305346"/>
            <a:ext cx="187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排名次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C48405B-2EFD-4FC4-BB4A-E994CD5E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2" y="3896584"/>
            <a:ext cx="2143424" cy="25721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CA74F9-2EF1-4C77-A5F5-B7DE7AB784ED}"/>
              </a:ext>
            </a:extLst>
          </p:cNvPr>
          <p:cNvSpPr txBox="1"/>
          <p:nvPr/>
        </p:nvSpPr>
        <p:spPr>
          <a:xfrm>
            <a:off x="311700" y="3534229"/>
            <a:ext cx="3483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bg1"/>
                </a:solidFill>
                <a:latin typeface="Rockwell" panose="02060603020205020403" pitchFamily="18" charset="0"/>
              </a:rPr>
              <a:t>Client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端接收到</a:t>
            </a:r>
            <a:r>
              <a:rPr lang="en-US" altLang="zh-TW" sz="1500" dirty="0" err="1">
                <a:solidFill>
                  <a:schemeClr val="bg1"/>
                </a:solidFill>
                <a:latin typeface="Rockwell" panose="02060603020205020403" pitchFamily="18" charset="0"/>
              </a:rPr>
              <a:t>GameOver</a:t>
            </a:r>
            <a:r>
              <a:rPr lang="zh-TW" altLang="en-US" sz="1500" dirty="0">
                <a:solidFill>
                  <a:schemeClr val="bg1"/>
                </a:solidFill>
                <a:latin typeface="Rockwell" panose="02060603020205020403" pitchFamily="18" charset="0"/>
              </a:rPr>
              <a:t>訊息</a:t>
            </a:r>
            <a:endParaRPr lang="en-US" altLang="zh-TW" sz="15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4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目錄</a:t>
            </a:r>
            <a:endParaRPr sz="3600"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特色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主要功能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系統架構圖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操作流程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程式碼介紹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0E4B-9C49-4263-BFE6-03FA8D1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遊戲紀錄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8086C4-3CEF-47A7-BADB-4441F376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3502251"/>
            <a:ext cx="4260300" cy="1066623"/>
          </a:xfrm>
        </p:spPr>
        <p:txBody>
          <a:bodyPr/>
          <a:lstStyle/>
          <a:p>
            <a:pPr marL="13335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serve</a:t>
            </a:r>
            <a:r>
              <a:rPr lang="zh-TW" altLang="en-US" dirty="0"/>
              <a:t>端接收到的資料記錄到</a:t>
            </a:r>
            <a:r>
              <a:rPr lang="en-US" altLang="zh-TW" dirty="0"/>
              <a:t>game_detail.txt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DF5A4-9EEF-4AEB-B87B-D15F6FC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757332" cy="322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1E947-1362-46FE-BDD9-588E08E5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9" y="1152475"/>
            <a:ext cx="1525336" cy="2220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E7DE8A-145E-45AE-A2ED-D54A77C76BB0}"/>
              </a:ext>
            </a:extLst>
          </p:cNvPr>
          <p:cNvSpPr/>
          <p:nvPr/>
        </p:nvSpPr>
        <p:spPr>
          <a:xfrm>
            <a:off x="311699" y="2860675"/>
            <a:ext cx="3757331" cy="12831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45C76AF-3C82-4A4A-A639-D2F3184117E1}"/>
              </a:ext>
            </a:extLst>
          </p:cNvPr>
          <p:cNvCxnSpPr>
            <a:cxnSpLocks/>
          </p:cNvCxnSpPr>
          <p:nvPr/>
        </p:nvCxnSpPr>
        <p:spPr>
          <a:xfrm flipV="1">
            <a:off x="4069030" y="2725650"/>
            <a:ext cx="741117" cy="7766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7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參考資料</a:t>
            </a:r>
            <a:endParaRPr sz="360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http://tw-hkt.blogspot.com/2019/05/java-gridbaglayout.html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http://tw.gitbook.net/java/java_networking.html</a:t>
            </a: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https://docs.oracle.com/en/java/javase/11/docs/api/java.desktop/javax/sound/sampled/UnsupportedAudioFileException.html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特色</a:t>
            </a:r>
            <a:endParaRPr sz="3600"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886325" y="1152475"/>
            <a:ext cx="3945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 dirty="0"/>
              <a:t>可同時支援</a:t>
            </a:r>
            <a:r>
              <a:rPr lang="en-US" altLang="zh-TW" sz="2400" dirty="0"/>
              <a:t>1</a:t>
            </a:r>
            <a:r>
              <a:rPr lang="zh-TW" sz="2400" dirty="0"/>
              <a:t>到4人連線遊玩，藉由輪流翻牌尋找相同圖案的</a:t>
            </a:r>
            <a:r>
              <a:rPr lang="zh-TW" altLang="en-US" sz="2400" dirty="0"/>
              <a:t>卡</a:t>
            </a:r>
            <a:r>
              <a:rPr lang="zh-TW" sz="2400" dirty="0"/>
              <a:t>牌，</a:t>
            </a:r>
            <a:r>
              <a:rPr lang="zh-TW" altLang="en-US" sz="2400" dirty="0"/>
              <a:t>是一款可以</a:t>
            </a:r>
            <a:r>
              <a:rPr lang="zh-TW" sz="2400" dirty="0"/>
              <a:t>訓練大家短期記憶</a:t>
            </a:r>
            <a:r>
              <a:rPr lang="zh-TW" altLang="en-US" sz="2400" dirty="0"/>
              <a:t>的小遊戲</a:t>
            </a:r>
            <a:endParaRPr sz="2400"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93" y="1017450"/>
            <a:ext cx="3945901" cy="400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主要功能</a:t>
            </a:r>
            <a:endParaRPr sz="360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>
                <a:latin typeface="Arial"/>
                <a:ea typeface="Arial"/>
                <a:cs typeface="Arial"/>
                <a:sym typeface="Arial"/>
              </a:rPr>
              <a:t>遊戲有分四個難度</a:t>
            </a:r>
            <a:r>
              <a:rPr lang="zh-TW" sz="2400" dirty="0"/>
              <a:t>，房主能夠</a:t>
            </a:r>
            <a:r>
              <a:rPr lang="zh-TW" sz="2400"/>
              <a:t>自由選擇</a:t>
            </a:r>
            <a:r>
              <a:rPr lang="zh-TW" altLang="en-US" sz="2400"/>
              <a:t>難度去控制卡牌數量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牌面翻開時系統會判定是否有相同的圖片，如果相同則該玩家分數增加並且可繼續翻牌，不同則換下一位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玩家可</a:t>
            </a:r>
            <a:r>
              <a:rPr lang="zh-TW" altLang="en-US" sz="2400" dirty="0"/>
              <a:t>自行</a:t>
            </a:r>
            <a:r>
              <a:rPr lang="zh-TW" sz="2400" dirty="0"/>
              <a:t>選擇遊戲音樂的撥放/暫停以及背景顏色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聊天室能讓玩家在遊戲中交流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系統架構圖</a:t>
            </a:r>
            <a:endParaRPr sz="36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7DB776-6ABA-4A42-B1F6-E4201236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959" y="1107319"/>
            <a:ext cx="4714081" cy="3560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操作流程</a:t>
            </a:r>
            <a:endParaRPr sz="360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3139675"/>
            <a:ext cx="8520600" cy="1429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編譯程式並開啟server端等待玩家連線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711950" cy="1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601625" y="1152475"/>
            <a:ext cx="32307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client端輸入遊戲名/IP/Port與server端連線</a:t>
            </a:r>
            <a:r>
              <a:rPr lang="zh-TW" sz="1600"/>
              <a:t>，第一位連線的人是房主，有控制遊戲難度即決定遊戲開始的權利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8145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150" y="1152475"/>
            <a:ext cx="3308475" cy="3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92874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/>
              <a:t>操作流程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2633" y="818974"/>
            <a:ext cx="4095900" cy="143962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600" dirty="0">
                <a:latin typeface="Arial"/>
                <a:ea typeface="Arial"/>
                <a:cs typeface="Arial"/>
                <a:sym typeface="Arial"/>
              </a:rPr>
              <a:t>遊戲開始後各玩家輪流翻牌</a:t>
            </a:r>
            <a:r>
              <a:rPr lang="zh-TW" sz="1600" dirty="0"/>
              <a:t>，翻到相同牌則+10分並能夠繼續翻牌，</a:t>
            </a:r>
            <a:r>
              <a:rPr lang="zh-TW" altLang="en-US" sz="1600" dirty="0"/>
              <a:t>分數會依連續答對而增加</a:t>
            </a:r>
            <a:r>
              <a:rPr lang="zh-TW" sz="1600" dirty="0"/>
              <a:t>不同則下一位玩家翻牌，</a:t>
            </a:r>
            <a:r>
              <a:rPr lang="zh-TW" dirty="0"/>
              <a:t>全部牌面被翻開則遊戲結束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9442"/>
            <a:ext cx="4177375" cy="37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75" y="2195920"/>
            <a:ext cx="3565919" cy="2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Server</a:t>
            </a:r>
            <a:r>
              <a:rPr lang="zh-TW" altLang="en-US" sz="3600" dirty="0"/>
              <a:t>端建立</a:t>
            </a:r>
            <a:endParaRPr sz="3600" dirty="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3" y="1017450"/>
            <a:ext cx="7057675" cy="38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rgbClr val="000000"/>
      </a:dk1>
      <a:lt1>
        <a:srgbClr val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473</Words>
  <Application>Microsoft Office PowerPoint</Application>
  <PresentationFormat>如螢幕大小 (16:9)</PresentationFormat>
  <Paragraphs>59</Paragraphs>
  <Slides>21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4" baseType="lpstr">
      <vt:lpstr>Arial</vt:lpstr>
      <vt:lpstr>Rockwell</vt:lpstr>
      <vt:lpstr>圖庫</vt:lpstr>
      <vt:lpstr>神經衰弱   </vt:lpstr>
      <vt:lpstr>目錄</vt:lpstr>
      <vt:lpstr>特色</vt:lpstr>
      <vt:lpstr>主要功能</vt:lpstr>
      <vt:lpstr>系統架構圖</vt:lpstr>
      <vt:lpstr>操作流程</vt:lpstr>
      <vt:lpstr>操作流程</vt:lpstr>
      <vt:lpstr>操作流程</vt:lpstr>
      <vt:lpstr>Server端建立</vt:lpstr>
      <vt:lpstr>程式碼介紹</vt:lpstr>
      <vt:lpstr>Client端</vt:lpstr>
      <vt:lpstr>連接server端</vt:lpstr>
      <vt:lpstr>遊戲區域</vt:lpstr>
      <vt:lpstr>背景設置</vt:lpstr>
      <vt:lpstr>遊戲控制</vt:lpstr>
      <vt:lpstr>玩家狀態</vt:lpstr>
      <vt:lpstr>聊天介面</vt:lpstr>
      <vt:lpstr>翻牌</vt:lpstr>
      <vt:lpstr>遊戲結束</vt:lpstr>
      <vt:lpstr>遊戲紀錄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神經衰弱</dc:title>
  <cp:lastModifiedBy>柏榕 黃</cp:lastModifiedBy>
  <cp:revision>20</cp:revision>
  <dcterms:modified xsi:type="dcterms:W3CDTF">2021-06-21T11:21:53Z</dcterms:modified>
</cp:coreProperties>
</file>